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7" r:id="rId6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97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2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17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6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08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06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32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30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51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82625-060F-4544-9445-CB9F9839E2C5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CD57A-7802-4896-B918-681F0BD1CF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6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FC00B12-A87F-24B6-6153-8DFAFEF29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107605"/>
              </p:ext>
            </p:extLst>
          </p:nvPr>
        </p:nvGraphicFramePr>
        <p:xfrm>
          <a:off x="95693" y="620486"/>
          <a:ext cx="8952613" cy="6198239"/>
        </p:xfrm>
        <a:graphic>
          <a:graphicData uri="http://schemas.openxmlformats.org/drawingml/2006/table">
            <a:tbl>
              <a:tblPr firstRow="1" firstCol="1" bandRow="1"/>
              <a:tblGrid>
                <a:gridCol w="1803445">
                  <a:extLst>
                    <a:ext uri="{9D8B030D-6E8A-4147-A177-3AD203B41FA5}">
                      <a16:colId xmlns:a16="http://schemas.microsoft.com/office/drawing/2014/main" val="2411521961"/>
                    </a:ext>
                  </a:extLst>
                </a:gridCol>
                <a:gridCol w="4230058">
                  <a:extLst>
                    <a:ext uri="{9D8B030D-6E8A-4147-A177-3AD203B41FA5}">
                      <a16:colId xmlns:a16="http://schemas.microsoft.com/office/drawing/2014/main" val="3642521072"/>
                    </a:ext>
                  </a:extLst>
                </a:gridCol>
                <a:gridCol w="2919110">
                  <a:extLst>
                    <a:ext uri="{9D8B030D-6E8A-4147-A177-3AD203B41FA5}">
                      <a16:colId xmlns:a16="http://schemas.microsoft.com/office/drawing/2014/main" val="3595940160"/>
                    </a:ext>
                  </a:extLst>
                </a:gridCol>
              </a:tblGrid>
              <a:tr h="38500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プラン名（</a:t>
                      </a:r>
                      <a:r>
                        <a:rPr lang="ja-JP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タイトル</a:t>
                      </a:r>
                      <a:r>
                        <a:rPr lang="ja-JP" altLang="en-US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1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1100" kern="100" dirty="0">
                          <a:solidFill>
                            <a:srgbClr val="0070C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09316255"/>
                  </a:ext>
                </a:extLst>
              </a:tr>
              <a:tr h="465264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ja-JP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1.</a:t>
                      </a:r>
                      <a:r>
                        <a:rPr lang="ja-JP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コンセプト</a:t>
                      </a:r>
                      <a:endParaRPr lang="ja-JP" sz="11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1100" kern="100" dirty="0">
                          <a:solidFill>
                            <a:srgbClr val="0070C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72870065"/>
                  </a:ext>
                </a:extLst>
              </a:tr>
              <a:tr h="1688722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ja-JP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2.</a:t>
                      </a:r>
                      <a:r>
                        <a:rPr lang="ja-JP" altLang="en-US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地域のストーリー</a:t>
                      </a:r>
                      <a:endParaRPr lang="en-US" altLang="ja-JP" sz="1100" b="1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ja-JP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ja-JP" altLang="en-US" sz="900" b="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・地域独自の食文化</a:t>
                      </a:r>
                      <a:r>
                        <a:rPr lang="en-US" altLang="ja-JP" sz="900" b="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         </a:t>
                      </a:r>
                    </a:p>
                    <a:p>
                      <a:pPr algn="l">
                        <a:buNone/>
                      </a:pPr>
                      <a:r>
                        <a:rPr lang="en-US" altLang="ja-JP" sz="900" b="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ja-JP" altLang="en-US" sz="900" b="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・歴史・文化の背景</a:t>
                      </a:r>
                      <a:endParaRPr lang="en-US" altLang="ja-JP" sz="900" b="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900" b="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・伝統文化の継承過程</a:t>
                      </a:r>
                      <a:endParaRPr lang="en-US" altLang="ja-JP" sz="900" b="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900" b="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・地域のおもてなし、交流</a:t>
                      </a:r>
                      <a:endParaRPr lang="en-US" altLang="ja-JP" sz="900" b="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9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　　　　　　　　　など</a:t>
                      </a:r>
                      <a:endParaRPr lang="en-US" altLang="ja-JP" sz="90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12058156"/>
                  </a:ext>
                </a:extLst>
              </a:tr>
              <a:tr h="1266514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ja-JP" altLang="en-US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３．地域への貢献 </a:t>
                      </a:r>
                      <a:endParaRPr lang="en-US" altLang="ja-JP" sz="900" b="1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9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・地域の食材、農産品の活用</a:t>
                      </a:r>
                      <a:endParaRPr lang="en-US" altLang="ja-JP" sz="90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9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（郷土料理・土産品など）</a:t>
                      </a:r>
                      <a:endParaRPr lang="en-US" altLang="ja-JP" sz="90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9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・地域へ還元する仕組み</a:t>
                      </a:r>
                      <a:endParaRPr lang="en-US" altLang="ja-JP" sz="90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9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・協力体制（事業者、団体）</a:t>
                      </a:r>
                      <a:endParaRPr lang="en-US" altLang="ja-JP" sz="90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11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1100" kern="100" dirty="0">
                          <a:solidFill>
                            <a:srgbClr val="0070C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buNone/>
                      </a:pPr>
                      <a:r>
                        <a:rPr 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altLang="en-US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83604346"/>
                  </a:ext>
                </a:extLst>
              </a:tr>
              <a:tr h="686154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ja-JP" sz="11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4.</a:t>
                      </a:r>
                      <a:r>
                        <a:rPr lang="ja-JP" altLang="en-US" sz="11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地域外との連携</a:t>
                      </a:r>
                      <a:r>
                        <a:rPr lang="en-US" altLang="ja-JP" sz="11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buNone/>
                      </a:pPr>
                      <a:r>
                        <a:rPr lang="en-US" altLang="ja-JP" sz="11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ja-JP" altLang="en-US" sz="9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・連携団体（協議会名）</a:t>
                      </a:r>
                      <a:endParaRPr lang="en-US" altLang="ja-JP" sz="9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9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・つなぐストーリー、テーマ</a:t>
                      </a:r>
                      <a:endParaRPr lang="en-US" altLang="ja-JP" sz="9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9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   ・実施計画、取組状況</a:t>
                      </a:r>
                      <a:endParaRPr lang="ja-JP" sz="9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sz="1100" kern="100" dirty="0">
                        <a:solidFill>
                          <a:srgbClr val="0070C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057950"/>
                  </a:ext>
                </a:extLst>
              </a:tr>
              <a:tr h="1706584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ja-JP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5.</a:t>
                      </a:r>
                      <a:r>
                        <a:rPr lang="ja-JP" altLang="en-US" sz="1100" b="1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プラン内容</a:t>
                      </a:r>
                      <a:endParaRPr lang="ja-JP" sz="11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設定期間： 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受入人数：（最小、最大）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ターゲット：</a:t>
                      </a:r>
                      <a:endParaRPr lang="en-US" altLang="ja-JP" sz="110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対応言語：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移動手段：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ガイド対応：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販売価格：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企画事業者：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販売事業者：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販売計画：</a:t>
                      </a:r>
                      <a:r>
                        <a:rPr 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＜地域概要・</a:t>
                      </a:r>
                      <a:r>
                        <a:rPr lang="en-US" alt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＞</a:t>
                      </a: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100563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3540718-958D-D059-2A5C-C3F2B2377A25}"/>
              </a:ext>
            </a:extLst>
          </p:cNvPr>
          <p:cNvCxnSpPr/>
          <p:nvPr/>
        </p:nvCxnSpPr>
        <p:spPr>
          <a:xfrm>
            <a:off x="0" y="552893"/>
            <a:ext cx="9144000" cy="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5CE34B-C9B6-881C-5570-FE71B994E138}"/>
              </a:ext>
            </a:extLst>
          </p:cNvPr>
          <p:cNvSpPr/>
          <p:nvPr/>
        </p:nvSpPr>
        <p:spPr>
          <a:xfrm>
            <a:off x="7750629" y="39274"/>
            <a:ext cx="1345434" cy="4417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エントリーシート</a:t>
            </a:r>
            <a:r>
              <a:rPr kumimoji="1"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3674B3-2E8C-8C70-57ED-068D678F5ACB}"/>
              </a:ext>
            </a:extLst>
          </p:cNvPr>
          <p:cNvSpPr txBox="1"/>
          <p:nvPr/>
        </p:nvSpPr>
        <p:spPr>
          <a:xfrm>
            <a:off x="95693" y="135172"/>
            <a:ext cx="751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〇〇〇協議会名（〇〇〇道府県名、〇〇〇市町村名）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8845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FC00B12-A87F-24B6-6153-8DFAFEF29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925962"/>
              </p:ext>
            </p:extLst>
          </p:nvPr>
        </p:nvGraphicFramePr>
        <p:xfrm>
          <a:off x="95693" y="620485"/>
          <a:ext cx="8787051" cy="5812619"/>
        </p:xfrm>
        <a:graphic>
          <a:graphicData uri="http://schemas.openxmlformats.org/drawingml/2006/table">
            <a:tbl>
              <a:tblPr firstRow="1" firstCol="1" bandRow="1"/>
              <a:tblGrid>
                <a:gridCol w="1859189">
                  <a:extLst>
                    <a:ext uri="{9D8B030D-6E8A-4147-A177-3AD203B41FA5}">
                      <a16:colId xmlns:a16="http://schemas.microsoft.com/office/drawing/2014/main" val="2411521961"/>
                    </a:ext>
                  </a:extLst>
                </a:gridCol>
                <a:gridCol w="5142604">
                  <a:extLst>
                    <a:ext uri="{9D8B030D-6E8A-4147-A177-3AD203B41FA5}">
                      <a16:colId xmlns:a16="http://schemas.microsoft.com/office/drawing/2014/main" val="3642521072"/>
                    </a:ext>
                  </a:extLst>
                </a:gridCol>
                <a:gridCol w="1785258">
                  <a:extLst>
                    <a:ext uri="{9D8B030D-6E8A-4147-A177-3AD203B41FA5}">
                      <a16:colId xmlns:a16="http://schemas.microsoft.com/office/drawing/2014/main" val="3046148173"/>
                    </a:ext>
                  </a:extLst>
                </a:gridCol>
              </a:tblGrid>
              <a:tr h="393272">
                <a:tc gridSpan="3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100" b="1" kern="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５．プラン内容（行程表）</a:t>
                      </a: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316255"/>
                  </a:ext>
                </a:extLst>
              </a:tr>
              <a:tr h="2200261">
                <a:tc gridSpan="3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1100" kern="100" dirty="0">
                          <a:solidFill>
                            <a:srgbClr val="0070C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buNone/>
                      </a:pPr>
                      <a:r>
                        <a:rPr lang="en-US" alt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【1</a:t>
                      </a: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日目</a:t>
                      </a:r>
                      <a:r>
                        <a:rPr lang="en-US" alt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algn="l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【2</a:t>
                      </a: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日目</a:t>
                      </a:r>
                      <a:r>
                        <a:rPr lang="en-US" alt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algn="l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３日目</a:t>
                      </a:r>
                      <a:r>
                        <a:rPr lang="en-US" alt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algn="l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buNone/>
                      </a:pPr>
                      <a:endParaRPr lang="ja-JP" altLang="en-US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870065"/>
                  </a:ext>
                </a:extLst>
              </a:tr>
              <a:tr h="24440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1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施設名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施設概要、体験内容等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写真（イメージ）等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04346"/>
                  </a:ext>
                </a:extLst>
              </a:tr>
              <a:tr h="518706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endParaRPr lang="ja-JP" altLang="en-US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altLang="en-US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703550"/>
                  </a:ext>
                </a:extLst>
              </a:tr>
              <a:tr h="62727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sz="1100" kern="100" dirty="0">
                        <a:solidFill>
                          <a:srgbClr val="0070C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>
                        <a:buNone/>
                      </a:pPr>
                      <a:endParaRPr lang="ja-JP" sz="1100" kern="100" dirty="0">
                        <a:solidFill>
                          <a:srgbClr val="0070C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57950"/>
                  </a:ext>
                </a:extLst>
              </a:tr>
              <a:tr h="55894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>
                        <a:buNone/>
                      </a:pPr>
                      <a:endParaRPr lang="en-US" alt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100563"/>
                  </a:ext>
                </a:extLst>
              </a:tr>
              <a:tr h="55894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940097"/>
                  </a:ext>
                </a:extLst>
              </a:tr>
              <a:tr h="55894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0943" marR="2094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477092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3540718-958D-D059-2A5C-C3F2B2377A25}"/>
              </a:ext>
            </a:extLst>
          </p:cNvPr>
          <p:cNvCxnSpPr/>
          <p:nvPr/>
        </p:nvCxnSpPr>
        <p:spPr>
          <a:xfrm>
            <a:off x="0" y="552893"/>
            <a:ext cx="9144000" cy="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5CE34B-C9B6-881C-5570-FE71B994E138}"/>
              </a:ext>
            </a:extLst>
          </p:cNvPr>
          <p:cNvSpPr/>
          <p:nvPr/>
        </p:nvSpPr>
        <p:spPr>
          <a:xfrm>
            <a:off x="7750629" y="39274"/>
            <a:ext cx="1345434" cy="4417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プランシート</a:t>
            </a:r>
            <a:r>
              <a:rPr kumimoji="1"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3674B3-2E8C-8C70-57ED-068D678F5ACB}"/>
              </a:ext>
            </a:extLst>
          </p:cNvPr>
          <p:cNvSpPr txBox="1"/>
          <p:nvPr/>
        </p:nvSpPr>
        <p:spPr>
          <a:xfrm>
            <a:off x="95693" y="135172"/>
            <a:ext cx="751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〇〇〇〇〇〇〇プランタイトル　　　　　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〇〇〇協議会名（〇〇〇道府県名、〇〇〇市町村名）</a:t>
            </a:r>
            <a:endParaRPr kumimoji="1"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455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F72E8B663AFF342A5603B9BA36EAC75" ma:contentTypeVersion="16" ma:contentTypeDescription="新しいドキュメントを作成します。" ma:contentTypeScope="" ma:versionID="0f75f057a72cfaf144d9d39904a063ee">
  <xsd:schema xmlns:xsd="http://www.w3.org/2001/XMLSchema" xmlns:xs="http://www.w3.org/2001/XMLSchema" xmlns:p="http://schemas.microsoft.com/office/2006/metadata/properties" xmlns:ns2="90d01792-5c13-400a-898f-a394faf268eb" xmlns:ns3="85ec59af-1a16-40a0-b163-384e34c79a5c" targetNamespace="http://schemas.microsoft.com/office/2006/metadata/properties" ma:root="true" ma:fieldsID="c5cf79586b2431bdf632ddd9e2ac24d3" ns2:_="" ns3:_="">
    <xsd:import namespace="90d01792-5c13-400a-898f-a394faf268eb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01792-5c13-400a-898f-a394faf268eb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1" nillable="true" ma:displayName="承認の状態" ma:internalName="_x627f__x8a8d__x306e__x72b6__x614b_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2872609-09d8-45fc-976e-aa44846e9e2c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90d01792-5c13-400a-898f-a394faf268eb" xsi:nil="true"/>
    <lcf76f155ced4ddcb4097134ff3c332f xmlns="90d01792-5c13-400a-898f-a394faf268eb">
      <Terms xmlns="http://schemas.microsoft.com/office/infopath/2007/PartnerControls"/>
    </lcf76f155ced4ddcb4097134ff3c332f>
    <TaxCatchAll xmlns="85ec59af-1a16-40a0-b163-384e34c79a5c" xsi:nil="true"/>
    <_Flow_SignoffStatus xmlns="90d01792-5c13-400a-898f-a394faf268eb" xsi:nil="true"/>
  </documentManagement>
</p:properties>
</file>

<file path=customXml/itemProps1.xml><?xml version="1.0" encoding="utf-8"?>
<ds:datastoreItem xmlns:ds="http://schemas.openxmlformats.org/officeDocument/2006/customXml" ds:itemID="{9A042D7C-A9C8-4F16-9F56-0FAFFF70B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30CA3F-61E8-4200-9DD1-F5E09BC695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01792-5c13-400a-898f-a394faf268eb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A0620E-194F-4F8B-9E61-FD4AEE7D29EE}">
  <ds:schemaRefs>
    <ds:schemaRef ds:uri="90d01792-5c13-400a-898f-a394faf268eb"/>
    <ds:schemaRef ds:uri="85ec59af-1a16-40a0-b163-384e34c79a5c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208</TotalTime>
  <Words>223</Words>
  <Application>Microsoft Office PowerPoint</Application>
  <PresentationFormat>画面に合わせる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秀一 竹内</dc:creator>
  <cp:lastModifiedBy>竹内 秀一(JTB)</cp:lastModifiedBy>
  <cp:revision>6</cp:revision>
  <cp:lastPrinted>2025-05-28T07:20:21Z</cp:lastPrinted>
  <dcterms:created xsi:type="dcterms:W3CDTF">2025-05-13T23:19:54Z</dcterms:created>
  <dcterms:modified xsi:type="dcterms:W3CDTF">2025-06-09T04:07:19Z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0x010100AF72E8B663AFF342A5603B9BA36EAC75</vt:lpwstr>
  </property>
  <property fmtid="{D5CDD505-2E9C-101B-9397-08002B2CF9AE}" pid="3" name="MediaServiceImageTags">
    <vt:lpwstr/>
  </property>
</Properties>
</file>